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9" r:id="rId2"/>
    <p:sldId id="406" r:id="rId3"/>
    <p:sldId id="441" r:id="rId4"/>
    <p:sldId id="442" r:id="rId5"/>
    <p:sldId id="444" r:id="rId6"/>
    <p:sldId id="443" r:id="rId7"/>
    <p:sldId id="445" r:id="rId8"/>
    <p:sldId id="380" r:id="rId9"/>
    <p:sldId id="449" r:id="rId10"/>
    <p:sldId id="450" r:id="rId11"/>
    <p:sldId id="45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0000"/>
    <a:srgbClr val="FFFF00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0" autoAdjust="0"/>
    <p:restoredTop sz="94690" autoAdjust="0"/>
  </p:normalViewPr>
  <p:slideViewPr>
    <p:cSldViewPr>
      <p:cViewPr varScale="1">
        <p:scale>
          <a:sx n="84" d="100"/>
          <a:sy n="84" d="100"/>
        </p:scale>
        <p:origin x="84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766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1953433-1B0D-4AC7-BF73-A678155BB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7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5BEAC35-D950-48F3-9B1F-68F169BC7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1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7138B-CF4A-47E0-BC81-CACFBC3DD55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5F96D-DBC4-467A-BCD8-94509685A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C245-C9F3-43F6-B3A1-F4B9D66E3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D6420-BE4E-4406-887A-184C106ED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486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0DD40-0B9B-4D4E-B3B2-8B0602169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486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CD90-3AC6-4F7B-A2FF-356859ED0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84B5-FF7D-478B-BBF5-EB1287B18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148B5-45EE-40F1-A717-112DA67C9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CFD34-4331-4B5E-9567-CFE20075D6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C47E3-642A-4DFF-896E-0F648115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477F9-8651-4D0A-B508-0AC73DA11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D72F8-8BDB-4453-B368-8D80565B4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6443-C244-4058-B8A8-1B626B94A0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97452-3438-46B1-B102-0DB982209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17DCFD34-4331-4B5E-9567-CFE20075D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SALT-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152400"/>
            <a:ext cx="120015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030" y="202980"/>
            <a:ext cx="5486400" cy="17282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Robert Stobie</a:t>
            </a:r>
            <a:br>
              <a:rPr lang="en-US" sz="2800" dirty="0" smtClean="0"/>
            </a:br>
            <a:r>
              <a:rPr lang="en-US" sz="2800" dirty="0" smtClean="0"/>
              <a:t>Prime Focus Imaging Spectrograph</a:t>
            </a:r>
            <a:br>
              <a:rPr lang="en-US" sz="2800" dirty="0" smtClean="0"/>
            </a:br>
            <a:r>
              <a:rPr lang="en-US" sz="2400" dirty="0" smtClean="0"/>
              <a:t>Linear </a:t>
            </a:r>
            <a:r>
              <a:rPr lang="en-US" sz="2400" dirty="0" err="1" smtClean="0"/>
              <a:t>Spectropolarimetry</a:t>
            </a:r>
            <a:r>
              <a:rPr lang="en-US" sz="2400" dirty="0" smtClean="0"/>
              <a:t> - Calibration</a:t>
            </a:r>
            <a:br>
              <a:rPr lang="en-US" sz="2400" dirty="0" smtClean="0"/>
            </a:br>
            <a:r>
              <a:rPr lang="en-US" sz="1800" dirty="0" smtClean="0">
                <a:solidFill>
                  <a:schemeClr val="accent2"/>
                </a:solidFill>
              </a:rPr>
              <a:t>K Nordsieck</a:t>
            </a:r>
          </a:p>
        </p:txBody>
      </p:sp>
      <p:sp>
        <p:nvSpPr>
          <p:cNvPr id="2051" name="Content Placeholder 5"/>
          <p:cNvSpPr>
            <a:spLocks noGrp="1"/>
          </p:cNvSpPr>
          <p:nvPr>
            <p:ph idx="1"/>
          </p:nvPr>
        </p:nvSpPr>
        <p:spPr>
          <a:xfrm>
            <a:off x="1141387" y="2468875"/>
            <a:ext cx="6375230" cy="3610070"/>
          </a:xfrm>
        </p:spPr>
        <p:txBody>
          <a:bodyPr/>
          <a:lstStyle/>
          <a:p>
            <a:r>
              <a:rPr lang="en-US" dirty="0" smtClean="0"/>
              <a:t>RSS </a:t>
            </a:r>
            <a:r>
              <a:rPr lang="en-US" dirty="0" err="1"/>
              <a:t>polarimetric</a:t>
            </a:r>
            <a:r>
              <a:rPr lang="en-US" dirty="0"/>
              <a:t> optics</a:t>
            </a:r>
          </a:p>
          <a:p>
            <a:r>
              <a:rPr lang="en-US" dirty="0" smtClean="0"/>
              <a:t>what </a:t>
            </a:r>
            <a:r>
              <a:rPr lang="en-US" dirty="0"/>
              <a:t>needs to be calibrated</a:t>
            </a:r>
          </a:p>
          <a:p>
            <a:r>
              <a:rPr lang="en-US" dirty="0" smtClean="0"/>
              <a:t>calibration </a:t>
            </a:r>
            <a:r>
              <a:rPr lang="en-US" dirty="0"/>
              <a:t>data maintained by SALT</a:t>
            </a:r>
          </a:p>
          <a:p>
            <a:r>
              <a:rPr lang="en-US" dirty="0" smtClean="0"/>
              <a:t>calibration </a:t>
            </a:r>
            <a:r>
              <a:rPr lang="en-US" dirty="0"/>
              <a:t>is applied in distributed software </a:t>
            </a:r>
            <a:r>
              <a:rPr lang="en-US" dirty="0" err="1"/>
              <a:t>polsalt</a:t>
            </a:r>
            <a:endParaRPr lang="en-US" dirty="0"/>
          </a:p>
          <a:p>
            <a:r>
              <a:rPr lang="en-US" dirty="0" smtClean="0"/>
              <a:t>known </a:t>
            </a:r>
            <a:r>
              <a:rPr lang="en-US" dirty="0"/>
              <a:t>problems in current calibration</a:t>
            </a:r>
          </a:p>
          <a:p>
            <a:r>
              <a:rPr lang="en-US" dirty="0" smtClean="0"/>
              <a:t>plans </a:t>
            </a:r>
            <a:r>
              <a:rPr lang="en-US" dirty="0"/>
              <a:t>for future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14, 2022</a:t>
            </a:r>
            <a:endParaRPr lang="en-US" dirty="0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SALT Workshop</a:t>
            </a:r>
            <a:endParaRPr lang="en-US" dirty="0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3FF4D2-8342-4D15-99E2-22D19C38885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76410" y="1931205"/>
            <a:ext cx="564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Danièl: Precision </a:t>
            </a:r>
            <a:r>
              <a:rPr lang="en-US" sz="1800" smtClean="0">
                <a:solidFill>
                  <a:srgbClr val="FF0000"/>
                </a:solidFill>
              </a:rPr>
              <a:t>      Me</a:t>
            </a:r>
            <a:r>
              <a:rPr lang="en-US" sz="1800">
                <a:solidFill>
                  <a:srgbClr val="FF0000"/>
                </a:solidFill>
              </a:rPr>
              <a:t>: Accuracy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Circular Polarimetry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799" y="1524000"/>
            <a:ext cx="7457865" cy="2362200"/>
          </a:xfrm>
        </p:spPr>
        <p:txBody>
          <a:bodyPr/>
          <a:lstStyle/>
          <a:p>
            <a:r>
              <a:rPr lang="en-US" smtClean="0"/>
              <a:t>Calibration data needed</a:t>
            </a:r>
          </a:p>
          <a:p>
            <a:pPr lvl="1" eaLnBrk="1" fontAlgn="b" hangingPunct="1"/>
            <a:r>
              <a:rPr lang="en-US"/>
              <a:t>Circular Pol </a:t>
            </a:r>
            <a:r>
              <a:rPr lang="en-US" smtClean="0"/>
              <a:t>Zero-Point?, </a:t>
            </a:r>
            <a:r>
              <a:rPr lang="en-US"/>
              <a:t>likely negligible</a:t>
            </a:r>
          </a:p>
          <a:p>
            <a:pPr lvl="1" eaLnBrk="1" fontAlgn="b" hangingPunct="1"/>
            <a:r>
              <a:rPr lang="en-US"/>
              <a:t>Circular Pol </a:t>
            </a:r>
            <a:r>
              <a:rPr lang="en-US" smtClean="0"/>
              <a:t>Efficiency</a:t>
            </a:r>
            <a:r>
              <a:rPr lang="en-US"/>
              <a:t> </a:t>
            </a:r>
            <a:r>
              <a:rPr lang="en-US" smtClean="0"/>
              <a:t>(Waveplate)</a:t>
            </a:r>
            <a:endParaRPr lang="en-US"/>
          </a:p>
          <a:p>
            <a:pPr lvl="1" eaLnBrk="1" fontAlgn="b" hangingPunct="1"/>
            <a:r>
              <a:rPr lang="en-US"/>
              <a:t>Linear-Circular </a:t>
            </a:r>
            <a:r>
              <a:rPr lang="en-US" smtClean="0"/>
              <a:t>Conversion</a:t>
            </a:r>
            <a:r>
              <a:rPr lang="en-US"/>
              <a:t> </a:t>
            </a:r>
            <a:r>
              <a:rPr lang="en-US" smtClean="0"/>
              <a:t>(ADC</a:t>
            </a:r>
            <a:r>
              <a:rPr lang="en-US"/>
              <a:t>, </a:t>
            </a:r>
            <a:r>
              <a:rPr lang="en-US" smtClean="0"/>
              <a:t>Waveplate)</a:t>
            </a:r>
            <a:endParaRPr lang="en-US"/>
          </a:p>
          <a:p>
            <a:pPr lvl="1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799" y="3886200"/>
            <a:ext cx="7457865" cy="2209800"/>
          </a:xfrm>
        </p:spPr>
        <p:txBody>
          <a:bodyPr/>
          <a:lstStyle/>
          <a:p>
            <a:r>
              <a:rPr lang="en-US" sz="2400"/>
              <a:t>Have started Linear-Circular Conversion </a:t>
            </a:r>
            <a:r>
              <a:rPr lang="en-US" sz="2400" smtClean="0"/>
              <a:t>by observing known star with high linear, zero circular</a:t>
            </a:r>
          </a:p>
          <a:p>
            <a:r>
              <a:rPr lang="en-US" sz="2400" smtClean="0"/>
              <a:t>Have ongoing commissioning program to observe known magnetic stars for Zeeman Effect</a:t>
            </a:r>
            <a:endParaRPr lang="en-US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UV Polarimetry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799" y="1355129"/>
            <a:ext cx="7880321" cy="2918781"/>
          </a:xfrm>
        </p:spPr>
        <p:txBody>
          <a:bodyPr/>
          <a:lstStyle/>
          <a:p>
            <a:r>
              <a:rPr lang="en-US" sz="2400" smtClean="0"/>
              <a:t>UV spectropolarimetry very rare on large telescopes</a:t>
            </a:r>
          </a:p>
          <a:p>
            <a:r>
              <a:rPr lang="en-US" sz="2400" smtClean="0"/>
              <a:t>Not currently feasible: arc optics is opaque below 3550 Ang</a:t>
            </a:r>
          </a:p>
          <a:p>
            <a:r>
              <a:rPr lang="en-US" sz="2400" smtClean="0"/>
              <a:t>New calibration will be good to 3900 Ang (polaroid limitation)</a:t>
            </a:r>
          </a:p>
          <a:p>
            <a:r>
              <a:rPr lang="en-US" sz="2400" smtClean="0"/>
              <a:t>UV calibration differences</a:t>
            </a:r>
          </a:p>
          <a:p>
            <a:pPr lvl="1"/>
            <a:r>
              <a:rPr lang="en-US" sz="2000" smtClean="0"/>
              <a:t>lamp too weak, use cluster of hot stars observed through UV polaroid, over variety of tracks</a:t>
            </a:r>
            <a:endParaRPr lang="en-US" sz="20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799" y="4350720"/>
            <a:ext cx="7611485" cy="1745280"/>
          </a:xfrm>
        </p:spPr>
        <p:txBody>
          <a:bodyPr/>
          <a:lstStyle/>
          <a:p>
            <a:r>
              <a:rPr lang="en-US" sz="2400" smtClean="0"/>
              <a:t>Have old UV spectropolarimetry (T Pyx, 2011) that is not yet publishable because we do not have a calibration</a:t>
            </a:r>
            <a:endParaRPr lang="en-US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5" y="241385"/>
            <a:ext cx="6298420" cy="628213"/>
          </a:xfrm>
        </p:spPr>
        <p:txBody>
          <a:bodyPr/>
          <a:lstStyle/>
          <a:p>
            <a:r>
              <a:rPr lang="en-US" sz="3200" smtClean="0"/>
              <a:t>RSS Spectropolarimetry - overview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5425" y="2391127"/>
            <a:ext cx="4042663" cy="772212"/>
          </a:xfrm>
        </p:spPr>
        <p:txBody>
          <a:bodyPr/>
          <a:lstStyle/>
          <a:p>
            <a:r>
              <a:rPr lang="en-US" sz="1600" smtClean="0"/>
              <a:t>RSS Spectropolarimetry: object on-axis at focal plane, though waveplate, dispersed by grating, and split into O and E spectra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640331" y="14980227"/>
            <a:ext cx="8180069" cy="4145973"/>
            <a:chOff x="1600200" y="12954000"/>
            <a:chExt cx="8610600" cy="4800600"/>
          </a:xfrm>
          <a:noFill/>
        </p:grpSpPr>
        <p:sp>
          <p:nvSpPr>
            <p:cNvPr id="17" name="Rounded Rectangle 16"/>
            <p:cNvSpPr/>
            <p:nvPr/>
          </p:nvSpPr>
          <p:spPr>
            <a:xfrm>
              <a:off x="1600200" y="12954000"/>
              <a:ext cx="8610600" cy="4800600"/>
            </a:xfrm>
            <a:prstGeom prst="round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 descr="SPIE10_optics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5749" y="13125450"/>
              <a:ext cx="7710985" cy="4293085"/>
            </a:xfrm>
            <a:prstGeom prst="rect">
              <a:avLst/>
            </a:prstGeom>
            <a:grpFill/>
          </p:spPr>
        </p:pic>
      </p:grpSp>
      <p:grpSp>
        <p:nvGrpSpPr>
          <p:cNvPr id="41" name="Group 40"/>
          <p:cNvGrpSpPr/>
          <p:nvPr/>
        </p:nvGrpSpPr>
        <p:grpSpPr>
          <a:xfrm>
            <a:off x="155425" y="4200483"/>
            <a:ext cx="3952655" cy="2392065"/>
            <a:chOff x="155425" y="4200483"/>
            <a:chExt cx="3952655" cy="239206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9666" y="4200483"/>
              <a:ext cx="1848414" cy="2392065"/>
            </a:xfrm>
            <a:prstGeom prst="rect">
              <a:avLst/>
            </a:prstGeom>
          </p:spPr>
        </p:pic>
        <p:sp>
          <p:nvSpPr>
            <p:cNvPr id="37" name="Text Placeholder 2"/>
            <p:cNvSpPr txBox="1">
              <a:spLocks/>
            </p:cNvSpPr>
            <p:nvPr/>
          </p:nvSpPr>
          <p:spPr bwMode="auto">
            <a:xfrm>
              <a:off x="155425" y="5069490"/>
              <a:ext cx="2168468" cy="116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z="1600" kern="0"/>
                <a:t>P</a:t>
              </a:r>
              <a:r>
                <a:rPr lang="en-US" sz="1600" kern="0" smtClean="0"/>
                <a:t>olsalt pipeline: wavecal, extract, rawstokes, calibrate, plot.</a:t>
              </a:r>
            </a:p>
          </p:txBody>
        </p:sp>
      </p:grpSp>
      <p:pic>
        <p:nvPicPr>
          <p:cNvPr id="19" name="Picture 18" descr="SPIE10_optics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2263" y="835080"/>
            <a:ext cx="4622692" cy="313159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0386" y="4303346"/>
            <a:ext cx="22041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mtClean="0"/>
              <a:t>S</a:t>
            </a:r>
            <a:r>
              <a:rPr lang="pt-BR" baseline="-25000" smtClean="0"/>
              <a:t>raw</a:t>
            </a:r>
            <a:r>
              <a:rPr lang="pt-BR" smtClean="0"/>
              <a:t> </a:t>
            </a:r>
            <a:r>
              <a:rPr lang="pt-BR"/>
              <a:t>= </a:t>
            </a:r>
            <a:endParaRPr lang="pt-BR" smtClean="0"/>
          </a:p>
          <a:p>
            <a:pPr marL="0" indent="0" algn="ctr">
              <a:buNone/>
            </a:pPr>
            <a:r>
              <a:rPr lang="pt-BR" smtClean="0"/>
              <a:t>½ </a:t>
            </a:r>
            <a:r>
              <a:rPr lang="pt-BR"/>
              <a:t>[(O1 - O2)/(O1 + O2) </a:t>
            </a:r>
            <a:r>
              <a:rPr lang="pt-BR" smtClean="0"/>
              <a:t>-</a:t>
            </a:r>
          </a:p>
          <a:p>
            <a:pPr marL="0" indent="0" algn="ctr">
              <a:buNone/>
            </a:pPr>
            <a:r>
              <a:rPr lang="pt-BR" smtClean="0"/>
              <a:t> </a:t>
            </a:r>
            <a:r>
              <a:rPr lang="pt-BR"/>
              <a:t>(E1 - E2)/(E1 + E2)]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41570" y="2762528"/>
            <a:ext cx="2211630" cy="2924471"/>
            <a:chOff x="4341570" y="2762528"/>
            <a:chExt cx="2211630" cy="292447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4298" y="3522753"/>
              <a:ext cx="1849898" cy="12378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341570" y="4732892"/>
              <a:ext cx="13441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beamsplitter</a:t>
              </a:r>
            </a:p>
            <a:p>
              <a:pPr algn="ctr"/>
              <a:r>
                <a:rPr lang="en-US" smtClean="0"/>
                <a:t>UV Calcite </a:t>
              </a:r>
            </a:p>
            <a:p>
              <a:pPr algn="ctr"/>
              <a:r>
                <a:rPr lang="en-US" smtClean="0"/>
                <a:t>Prism mosaic</a:t>
              </a:r>
            </a:p>
            <a:p>
              <a:pPr algn="ctr"/>
              <a:r>
                <a:rPr lang="en-US" smtClean="0"/>
                <a:t>150 mm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0853" y="4741861"/>
              <a:ext cx="8897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grating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6114658" y="2762528"/>
              <a:ext cx="438542" cy="68406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542840" y="930255"/>
            <a:ext cx="2248319" cy="1364035"/>
            <a:chOff x="1845245" y="1155869"/>
            <a:chExt cx="2248319" cy="1364035"/>
          </a:xfrm>
        </p:grpSpPr>
        <p:sp>
          <p:nvSpPr>
            <p:cNvPr id="32" name="TextBox 31"/>
            <p:cNvSpPr txBox="1"/>
            <p:nvPr/>
          </p:nvSpPr>
          <p:spPr>
            <a:xfrm>
              <a:off x="1845245" y="1422522"/>
              <a:ext cx="267820" cy="307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E</a:t>
              </a:r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45245" y="2071578"/>
              <a:ext cx="267820" cy="307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O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7179" y="1155869"/>
              <a:ext cx="1996385" cy="1364035"/>
            </a:xfrm>
            <a:prstGeom prst="rect">
              <a:avLst/>
            </a:prstGeom>
          </p:spPr>
        </p:pic>
        <p:grpSp>
          <p:nvGrpSpPr>
            <p:cNvPr id="26" name="Group 44"/>
            <p:cNvGrpSpPr>
              <a:grpSpLocks noChangeAspect="1"/>
            </p:cNvGrpSpPr>
            <p:nvPr/>
          </p:nvGrpSpPr>
          <p:grpSpPr bwMode="auto">
            <a:xfrm>
              <a:off x="2141621" y="1321985"/>
              <a:ext cx="1777494" cy="995107"/>
              <a:chOff x="228600" y="1744608"/>
              <a:chExt cx="2819402" cy="1309468"/>
            </a:xfrm>
          </p:grpSpPr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228600" y="1744608"/>
                <a:ext cx="275831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 rot="-5400000">
                <a:off x="213800" y="2903264"/>
                <a:ext cx="301625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1145934" y="2133599"/>
                <a:ext cx="1902068" cy="583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48" charset="0"/>
                  </a:defRPr>
                </a:lvl9pPr>
              </a:lstStyle>
              <a:p>
                <a:pPr algn="ctr" eaLnBrk="1" hangingPunct="1">
                  <a:spcBef>
                    <a:spcPts val="200"/>
                  </a:spcBef>
                </a:pPr>
                <a:r>
                  <a:rPr lang="en-US" sz="1100" smtClean="0">
                    <a:solidFill>
                      <a:srgbClr val="FFC000"/>
                    </a:solidFill>
                  </a:rPr>
                  <a:t>WR 79 </a:t>
                </a:r>
                <a:r>
                  <a:rPr lang="en-US" sz="1100">
                    <a:solidFill>
                      <a:srgbClr val="FFC000"/>
                    </a:solidFill>
                  </a:rPr>
                  <a:t>9</a:t>
                </a:r>
                <a:r>
                  <a:rPr lang="en-US" sz="1100" smtClean="0">
                    <a:solidFill>
                      <a:srgbClr val="FFC000"/>
                    </a:solidFill>
                  </a:rPr>
                  <a:t>00 l/mm</a:t>
                </a:r>
              </a:p>
              <a:p>
                <a:pPr algn="ctr" eaLnBrk="1" hangingPunct="1">
                  <a:spcBef>
                    <a:spcPts val="200"/>
                  </a:spcBef>
                </a:pPr>
                <a:r>
                  <a:rPr lang="en-US" sz="1100" smtClean="0">
                    <a:solidFill>
                      <a:srgbClr val="FFC000"/>
                    </a:solidFill>
                    <a:cs typeface="Times New Roman" pitchFamily="48" charset="0"/>
                  </a:rPr>
                  <a:t>20220923</a:t>
                </a:r>
                <a:endParaRPr lang="el-GR" sz="1100" dirty="0">
                  <a:solidFill>
                    <a:srgbClr val="FFC000"/>
                  </a:solidFill>
                  <a:cs typeface="Times New Roman" pitchFamily="48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6379568" y="3275380"/>
            <a:ext cx="2555121" cy="3150283"/>
            <a:chOff x="6379568" y="3275380"/>
            <a:chExt cx="2555121" cy="315028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30" t="1" r="4647" b="6948"/>
            <a:stretch/>
          </p:blipFill>
          <p:spPr>
            <a:xfrm>
              <a:off x="6379568" y="4120290"/>
              <a:ext cx="1241430" cy="140615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9" r="13668"/>
            <a:stretch/>
          </p:blipFill>
          <p:spPr>
            <a:xfrm>
              <a:off x="7626043" y="4181433"/>
              <a:ext cx="1308646" cy="1238014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/>
            <p:nvPr/>
          </p:nvCxnSpPr>
          <p:spPr>
            <a:xfrm flipV="1">
              <a:off x="6669320" y="3275380"/>
              <a:ext cx="577703" cy="84491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510244" y="5456158"/>
              <a:ext cx="1110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halfwave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82054" y="5448798"/>
              <a:ext cx="107273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/>
                <a:t>quarterwave</a:t>
              </a:r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91336" y="5686999"/>
              <a:ext cx="17761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stack of 3: MgF2/crystal quartz</a:t>
              </a:r>
            </a:p>
            <a:p>
              <a:pPr algn="ctr"/>
              <a:r>
                <a:rPr lang="en-US" smtClean="0"/>
                <a:t>300</a:t>
              </a:r>
              <a:r>
                <a:rPr lang="el-GR" smtClean="0"/>
                <a:t>μ</a:t>
              </a:r>
              <a:r>
                <a:rPr lang="en-US" smtClean="0"/>
                <a:t> x 100, 60 mm</a:t>
              </a:r>
              <a:endParaRPr lang="en-US" dirty="0"/>
            </a:p>
          </p:txBody>
        </p:sp>
      </p:grpSp>
      <p:sp>
        <p:nvSpPr>
          <p:cNvPr id="40" name="Text Placeholder 2"/>
          <p:cNvSpPr txBox="1">
            <a:spLocks/>
          </p:cNvSpPr>
          <p:nvPr/>
        </p:nvSpPr>
        <p:spPr bwMode="auto">
          <a:xfrm>
            <a:off x="145287" y="3166680"/>
            <a:ext cx="4042663" cy="10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smtClean="0"/>
              <a:t>Linear spectropolarimetry: images taken at 2 halfwave plate rotations 1,2 45º apart.  </a:t>
            </a:r>
          </a:p>
          <a:p>
            <a:pPr lvl="1"/>
            <a:r>
              <a:rPr lang="en-US" sz="1200" kern="0" smtClean="0"/>
              <a:t>Q</a:t>
            </a:r>
            <a:r>
              <a:rPr lang="en-US" sz="1200" kern="0" baseline="-25000" smtClean="0"/>
              <a:t>raw</a:t>
            </a:r>
            <a:r>
              <a:rPr lang="en-US" sz="1200" kern="0" smtClean="0"/>
              <a:t> : hw pos 0,4: 0º,45º  </a:t>
            </a:r>
          </a:p>
          <a:p>
            <a:pPr lvl="1"/>
            <a:r>
              <a:rPr lang="en-US" sz="1200" kern="0" smtClean="0"/>
              <a:t>U</a:t>
            </a:r>
            <a:r>
              <a:rPr lang="en-US" sz="1200" kern="0" baseline="-25000" smtClean="0"/>
              <a:t>raw</a:t>
            </a:r>
            <a:r>
              <a:rPr lang="en-US" sz="1200" kern="0" smtClean="0"/>
              <a:t> : hw pos 2,6: 22.5º,37.5º</a:t>
            </a:r>
          </a:p>
          <a:p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09828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486400" cy="781495"/>
          </a:xfrm>
        </p:spPr>
        <p:txBody>
          <a:bodyPr/>
          <a:lstStyle/>
          <a:p>
            <a:r>
              <a:rPr lang="en-US" smtClean="0"/>
              <a:t>Calibration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5199" y="1316725"/>
            <a:ext cx="7772401" cy="734867"/>
          </a:xfrm>
        </p:spPr>
        <p:txBody>
          <a:bodyPr/>
          <a:lstStyle/>
          <a:p>
            <a:r>
              <a:rPr lang="en-US" sz="2400" smtClean="0"/>
              <a:t>Note: much of this is in the Observer's Guide:</a:t>
            </a:r>
          </a:p>
          <a:p>
            <a:pPr marL="0" indent="0">
              <a:buNone/>
            </a:pPr>
            <a:r>
              <a:rPr lang="en-US" sz="1200" i="1">
                <a:solidFill>
                  <a:srgbClr val="FF0000"/>
                </a:solidFill>
              </a:rPr>
              <a:t>http://</a:t>
            </a:r>
            <a:r>
              <a:rPr lang="en-US" sz="1200" i="1" smtClean="0">
                <a:solidFill>
                  <a:srgbClr val="FF0000"/>
                </a:solidFill>
              </a:rPr>
              <a:t>astronomers.salt.ac.za/wp-content/uploads/sites/71/2022/06/3170AM0013_Polarimetry_Observers_Guide_V1.2.pdf</a:t>
            </a:r>
          </a:p>
          <a:p>
            <a:pPr marL="0" indent="0">
              <a:buNone/>
            </a:pPr>
            <a:r>
              <a:rPr lang="en-US" sz="1200" i="1">
                <a:solidFill>
                  <a:srgbClr val="FF0000"/>
                </a:solidFill>
              </a:rPr>
              <a:t>	</a:t>
            </a:r>
            <a:r>
              <a:rPr lang="en-US" sz="1200" i="1" smtClean="0">
                <a:solidFill>
                  <a:srgbClr val="FF0000"/>
                </a:solidFill>
              </a:rPr>
              <a:t>				</a:t>
            </a:r>
            <a:endParaRPr lang="en-US" sz="1200" i="1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797371"/>
              </p:ext>
            </p:extLst>
          </p:nvPr>
        </p:nvGraphicFramePr>
        <p:xfrm>
          <a:off x="3881438" y="3243263"/>
          <a:ext cx="13811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3" imgW="1381003" imgH="371350" progId="Excel.Sheet.12">
                  <p:embed/>
                </p:oleObj>
              </mc:Choice>
              <mc:Fallback>
                <p:oleObj name="Worksheet" r:id="rId3" imgW="1381003" imgH="371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1438" y="3243263"/>
                        <a:ext cx="138112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774787"/>
              </p:ext>
            </p:extLst>
          </p:nvPr>
        </p:nvGraphicFramePr>
        <p:xfrm>
          <a:off x="1028699" y="2810153"/>
          <a:ext cx="7086601" cy="199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1844">
                  <a:extLst>
                    <a:ext uri="{9D8B030D-6E8A-4147-A177-3AD203B41FA5}">
                      <a16:colId xmlns:a16="http://schemas.microsoft.com/office/drawing/2014/main" val="1360218258"/>
                    </a:ext>
                  </a:extLst>
                </a:gridCol>
                <a:gridCol w="1763720">
                  <a:extLst>
                    <a:ext uri="{9D8B030D-6E8A-4147-A177-3AD203B41FA5}">
                      <a16:colId xmlns:a16="http://schemas.microsoft.com/office/drawing/2014/main" val="2723715017"/>
                    </a:ext>
                  </a:extLst>
                </a:gridCol>
                <a:gridCol w="685186">
                  <a:extLst>
                    <a:ext uri="{9D8B030D-6E8A-4147-A177-3AD203B41FA5}">
                      <a16:colId xmlns:a16="http://schemas.microsoft.com/office/drawing/2014/main" val="1148534306"/>
                    </a:ext>
                  </a:extLst>
                </a:gridCol>
                <a:gridCol w="1344995">
                  <a:extLst>
                    <a:ext uri="{9D8B030D-6E8A-4147-A177-3AD203B41FA5}">
                      <a16:colId xmlns:a16="http://schemas.microsoft.com/office/drawing/2014/main" val="2674242239"/>
                    </a:ext>
                  </a:extLst>
                </a:gridCol>
                <a:gridCol w="1360856">
                  <a:extLst>
                    <a:ext uri="{9D8B030D-6E8A-4147-A177-3AD203B41FA5}">
                      <a16:colId xmlns:a16="http://schemas.microsoft.com/office/drawing/2014/main" val="399025442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Status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10468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Calibration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Origin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On-Axis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Full FOV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Full Track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0189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Zero-Point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Tel Mirrors.</a:t>
                      </a:r>
                      <a:r>
                        <a:rPr lang="en-US" sz="1400" u="none" strike="noStrike" baseline="0" smtClean="0">
                          <a:effectLst/>
                        </a:rPr>
                        <a:t> </a:t>
                      </a:r>
                      <a:r>
                        <a:rPr lang="el-GR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 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 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96946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Efficiency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Waveplate. </a:t>
                      </a:r>
                      <a:r>
                        <a:rPr lang="en-US" sz="1400" u="none" strike="noStrike" baseline="0" smtClean="0">
                          <a:effectLst/>
                        </a:rPr>
                        <a:t> </a:t>
                      </a:r>
                      <a:r>
                        <a:rPr lang="el-GR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 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 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9822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PA Zero-Point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Rho, waveplate rotator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79004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Circular Pol Zero-Point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?, likely negligible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95177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Circular Pol Efficiency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Waveplate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2633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Linear-Circular Conversion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ADC, Waveplate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2372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5199" y="2200040"/>
            <a:ext cx="762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/>
              <a:t>What needs calibrating? here: grating spectropolarimetry:</a:t>
            </a:r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62000" y="3243263"/>
            <a:ext cx="4654910" cy="68500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3318055" cy="838200"/>
          </a:xfrm>
        </p:spPr>
        <p:txBody>
          <a:bodyPr/>
          <a:lstStyle/>
          <a:p>
            <a:r>
              <a:rPr lang="en-US" smtClean="0"/>
              <a:t>Calibration Data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5856" y="1409700"/>
            <a:ext cx="4531790" cy="2019300"/>
          </a:xfrm>
        </p:spPr>
        <p:txBody>
          <a:bodyPr/>
          <a:lstStyle/>
          <a:p>
            <a:r>
              <a:rPr lang="en-US" sz="2000" smtClean="0"/>
              <a:t>Maintained by SALT (commissioning data):</a:t>
            </a:r>
            <a:endParaRPr lang="en-US" sz="2000"/>
          </a:p>
          <a:p>
            <a:r>
              <a:rPr lang="en-US" sz="2000" smtClean="0"/>
              <a:t>Linear </a:t>
            </a:r>
            <a:r>
              <a:rPr lang="en-US" sz="2000"/>
              <a:t>Pol </a:t>
            </a:r>
            <a:r>
              <a:rPr lang="en-US" sz="2000" smtClean="0"/>
              <a:t>Zero-Point.  Observe known unpolarized standards with several gratings</a:t>
            </a:r>
          </a:p>
          <a:p>
            <a:pPr marL="0" indent="0">
              <a:buNone/>
            </a:pPr>
            <a:r>
              <a:rPr lang="en-US" sz="1600" smtClean="0">
                <a:solidFill>
                  <a:srgbClr val="FF0000"/>
                </a:solidFill>
              </a:rPr>
              <a:t>   RSSpol_Linear_TelZeropoint_20061030_v01.txt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62" y="548625"/>
            <a:ext cx="3638198" cy="205611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700347" y="2200040"/>
            <a:ext cx="409323" cy="84491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85855" y="2783420"/>
            <a:ext cx="8469185" cy="3474294"/>
            <a:chOff x="385855" y="2783420"/>
            <a:chExt cx="8469185" cy="34742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2445" y="2783420"/>
              <a:ext cx="3632595" cy="3474294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 flipV="1">
              <a:off x="4418380" y="4350720"/>
              <a:ext cx="691290" cy="115217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Placeholder 2"/>
            <p:cNvSpPr txBox="1">
              <a:spLocks/>
            </p:cNvSpPr>
            <p:nvPr/>
          </p:nvSpPr>
          <p:spPr bwMode="auto">
            <a:xfrm>
              <a:off x="385855" y="3478856"/>
              <a:ext cx="4531790" cy="2408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z="2000" kern="0" smtClean="0"/>
                <a:t>Linear Pol Efficiency, PA.  Observe quartz lamp through polaroid with several gratings</a:t>
              </a:r>
            </a:p>
            <a:p>
              <a:pPr marL="0" indent="0">
                <a:buFontTx/>
                <a:buNone/>
              </a:pPr>
              <a:r>
                <a:rPr lang="en-US" sz="1600" kern="0" smtClean="0">
                  <a:solidFill>
                    <a:srgbClr val="FF0000"/>
                  </a:solidFill>
                </a:rPr>
                <a:t>   RSSpol_HW_Calibration_20061030_v04.txt</a:t>
              </a:r>
            </a:p>
            <a:p>
              <a:r>
                <a:rPr lang="en-US" sz="2000" kern="0" smtClean="0"/>
                <a:t>Linear Pol PA Zero-Point.  Observe known polarized standard</a:t>
              </a:r>
            </a:p>
            <a:p>
              <a:pPr marL="0" indent="0">
                <a:buFontTx/>
                <a:buNone/>
              </a:pPr>
              <a:r>
                <a:rPr lang="en-US" sz="1600" kern="0" smtClean="0">
                  <a:solidFill>
                    <a:srgbClr val="FF0000"/>
                  </a:solidFill>
                </a:rPr>
                <a:t>   RSSpol_Linear_PAZeropoint.txt: 120 </a:t>
              </a:r>
            </a:p>
            <a:p>
              <a:pPr lvl="1"/>
              <a:endParaRPr lang="en-US" sz="2000" kern="0"/>
            </a:p>
          </p:txBody>
        </p:sp>
      </p:grpSp>
    </p:spTree>
    <p:extLst>
      <p:ext uri="{BB962C8B-B14F-4D97-AF65-F5344CB8AC3E}">
        <p14:creationId xmlns:p14="http://schemas.microsoft.com/office/powerpoint/2010/main" val="246257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Applying the Calibration</a:t>
            </a:r>
            <a:endParaRPr lang="en-US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1070" y="1911100"/>
            <a:ext cx="7527380" cy="4052630"/>
          </a:xfrm>
        </p:spPr>
        <p:txBody>
          <a:bodyPr/>
          <a:lstStyle/>
          <a:p>
            <a:r>
              <a:rPr lang="en-US" sz="2400" smtClean="0"/>
              <a:t>In specpolfinalstokes:</a:t>
            </a:r>
          </a:p>
          <a:p>
            <a:pPr lvl="1"/>
            <a:r>
              <a:rPr lang="en-US" sz="2000" smtClean="0"/>
              <a:t>for each rawstokes, zeropoint rotated from telescope to spectrograph frame and removed</a:t>
            </a:r>
          </a:p>
          <a:p>
            <a:pPr lvl="1"/>
            <a:r>
              <a:rPr lang="en-US" sz="2000" smtClean="0"/>
              <a:t>after combination of all rawstokes for the observation, polarization  divided by HW efficiency</a:t>
            </a:r>
          </a:p>
          <a:p>
            <a:pPr lvl="1"/>
            <a:r>
              <a:rPr lang="en-US" sz="2000" smtClean="0"/>
              <a:t>PA rotated to spectrograph frame using HW PA data, then to sky using Slit PA and PA zeropoint</a:t>
            </a:r>
          </a:p>
          <a:p>
            <a:r>
              <a:rPr lang="en-US" sz="2400" smtClean="0"/>
              <a:t>Fits header will contain:</a:t>
            </a:r>
          </a:p>
          <a:p>
            <a:pPr lvl="1"/>
            <a:r>
              <a:rPr lang="en-US" sz="2000" smtClean="0"/>
              <a:t>calibration file names</a:t>
            </a:r>
          </a:p>
          <a:p>
            <a:pPr lvl="1"/>
            <a:r>
              <a:rPr lang="en-US" sz="2000" smtClean="0"/>
              <a:t>slit PA, rotator rho, telescope azimuth</a:t>
            </a:r>
          </a:p>
          <a:p>
            <a:pPr lvl="1"/>
            <a:endParaRPr lang="en-US" sz="2000" smtClean="0"/>
          </a:p>
          <a:p>
            <a:pPr lvl="1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026" y="594476"/>
            <a:ext cx="2937347" cy="186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140" y="304800"/>
            <a:ext cx="5486400" cy="616374"/>
          </a:xfrm>
        </p:spPr>
        <p:txBody>
          <a:bodyPr/>
          <a:lstStyle/>
          <a:p>
            <a:r>
              <a:rPr lang="en-US" sz="2800"/>
              <a:t>C</a:t>
            </a:r>
            <a:r>
              <a:rPr lang="en-US" sz="2800" smtClean="0"/>
              <a:t>urrent calibration precision</a:t>
            </a:r>
            <a:endParaRPr lang="en-US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830" y="1585560"/>
            <a:ext cx="4028958" cy="1704941"/>
          </a:xfrm>
        </p:spPr>
        <p:txBody>
          <a:bodyPr/>
          <a:lstStyle/>
          <a:p>
            <a:r>
              <a:rPr lang="en-US" sz="2000" smtClean="0"/>
              <a:t>On-axis: variable small PA "ripple" for high-SN, highly polarized objects</a:t>
            </a:r>
          </a:p>
          <a:p>
            <a:r>
              <a:rPr lang="en-US" sz="2000" smtClean="0"/>
              <a:t>Off-axis (long slit): PA ripple + zeropoint change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45" y="2176076"/>
            <a:ext cx="4800710" cy="4067858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17854"/>
              </p:ext>
            </p:extLst>
          </p:nvPr>
        </p:nvGraphicFramePr>
        <p:xfrm>
          <a:off x="3688685" y="1262897"/>
          <a:ext cx="5175251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517">
                  <a:extLst>
                    <a:ext uri="{9D8B030D-6E8A-4147-A177-3AD203B41FA5}">
                      <a16:colId xmlns:a16="http://schemas.microsoft.com/office/drawing/2014/main" val="413730103"/>
                    </a:ext>
                  </a:extLst>
                </a:gridCol>
                <a:gridCol w="1083663">
                  <a:extLst>
                    <a:ext uri="{9D8B030D-6E8A-4147-A177-3AD203B41FA5}">
                      <a16:colId xmlns:a16="http://schemas.microsoft.com/office/drawing/2014/main" val="4213158736"/>
                    </a:ext>
                  </a:extLst>
                </a:gridCol>
                <a:gridCol w="1080287">
                  <a:extLst>
                    <a:ext uri="{9D8B030D-6E8A-4147-A177-3AD203B41FA5}">
                      <a16:colId xmlns:a16="http://schemas.microsoft.com/office/drawing/2014/main" val="283830554"/>
                    </a:ext>
                  </a:extLst>
                </a:gridCol>
                <a:gridCol w="1066784">
                  <a:extLst>
                    <a:ext uri="{9D8B030D-6E8A-4147-A177-3AD203B41FA5}">
                      <a16:colId xmlns:a16="http://schemas.microsoft.com/office/drawing/2014/main" val="345577512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Precision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1956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Calibration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On-Axis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Full FOV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Full Track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7905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Zero-Point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0.1%?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0283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Efficiency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 deg ripple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 deg ripple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 deg ripple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864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Linear Pol PA Zero-Point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 deg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19884"/>
                  </a:ext>
                </a:extLst>
              </a:tr>
            </a:tbl>
          </a:graphicData>
        </a:graphic>
      </p:graphicFrame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193830" y="3301919"/>
            <a:ext cx="4028958" cy="273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smtClean="0"/>
              <a:t>PA ripple due to assembly alignment errors in 6 elements of halfwave plate</a:t>
            </a:r>
          </a:p>
          <a:p>
            <a:r>
              <a:rPr lang="en-US" sz="2000" kern="0" smtClean="0"/>
              <a:t>Variation due to sensitivity of waveplate to change in illumination of pupil over track and FOV (depends slightly on grating)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4357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Calibration Plans </a:t>
            </a:r>
            <a:r>
              <a:rPr lang="en-US"/>
              <a:t>for future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4629" y="1306062"/>
            <a:ext cx="6728171" cy="1930913"/>
          </a:xfrm>
        </p:spPr>
        <p:txBody>
          <a:bodyPr/>
          <a:lstStyle/>
          <a:p>
            <a:r>
              <a:rPr lang="en-US" sz="2400" smtClean="0"/>
              <a:t>(This year) Finish calibration </a:t>
            </a:r>
            <a:r>
              <a:rPr lang="en-US" sz="2400"/>
              <a:t>revision </a:t>
            </a:r>
            <a:r>
              <a:rPr lang="en-US" sz="2400" smtClean="0"/>
              <a:t>to take into account illumination variations over track, FOV</a:t>
            </a:r>
          </a:p>
          <a:p>
            <a:pPr lvl="1"/>
            <a:r>
              <a:rPr lang="en-US" sz="2000" smtClean="0"/>
              <a:t>to be released in githib as new version of specpolfinalstokes, starting with PG0300, PG0900 gratings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455369" y="3184833"/>
            <a:ext cx="6728171" cy="285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(next year) Finish calibration revision for other gratings, new imaging spectropolarimetry mode</a:t>
            </a:r>
          </a:p>
          <a:p>
            <a:pPr lvl="1"/>
            <a:r>
              <a:rPr lang="en-US" sz="2000" kern="0" smtClean="0"/>
              <a:t>to be released in github as new polsalt version, incorporating MOS capability, new wavecal and extraction</a:t>
            </a:r>
          </a:p>
          <a:p>
            <a:r>
              <a:rPr lang="en-US" sz="2400" kern="0" smtClean="0"/>
              <a:t>Do circular polarimetry calibration</a:t>
            </a:r>
          </a:p>
          <a:p>
            <a:r>
              <a:rPr lang="en-US" sz="2400" kern="0" smtClean="0"/>
              <a:t>Extend calibration into UV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098186" y="1175676"/>
            <a:ext cx="1710095" cy="2544465"/>
            <a:chOff x="7153189" y="961345"/>
            <a:chExt cx="1710095" cy="254446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9756" y="2375800"/>
              <a:ext cx="1056364" cy="113001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3189" y="961345"/>
              <a:ext cx="1710095" cy="1398733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7092141" y="1171715"/>
            <a:ext cx="1716140" cy="2568817"/>
            <a:chOff x="5493720" y="3006545"/>
            <a:chExt cx="1716140" cy="256881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1079" y="4427530"/>
              <a:ext cx="1073024" cy="114783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3720" y="3006545"/>
              <a:ext cx="1716140" cy="1410986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7162800" y="1215814"/>
            <a:ext cx="1631136" cy="2517128"/>
            <a:chOff x="5745714" y="1201510"/>
            <a:chExt cx="1631136" cy="251712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0893" y="2609211"/>
              <a:ext cx="1037122" cy="110942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714" y="1201510"/>
              <a:ext cx="1631136" cy="1334151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7462284" y="3966670"/>
            <a:ext cx="1065431" cy="614480"/>
            <a:chOff x="7462284" y="3966670"/>
            <a:chExt cx="1065431" cy="614480"/>
          </a:xfrm>
        </p:grpSpPr>
        <p:sp>
          <p:nvSpPr>
            <p:cNvPr id="9" name="Oval 8"/>
            <p:cNvSpPr/>
            <p:nvPr/>
          </p:nvSpPr>
          <p:spPr>
            <a:xfrm>
              <a:off x="7490780" y="4197100"/>
              <a:ext cx="1018700" cy="1536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8458200" y="3966670"/>
              <a:ext cx="66901" cy="61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462284" y="3966670"/>
              <a:ext cx="66901" cy="61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7462284" y="3966670"/>
              <a:ext cx="66901" cy="61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8460814" y="3966670"/>
              <a:ext cx="66901" cy="61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17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00200" y="2891331"/>
            <a:ext cx="5486400" cy="171877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Extra added attractions?</a:t>
            </a:r>
            <a:endParaRPr lang="en-US" dirty="0" smtClean="0"/>
          </a:p>
        </p:txBody>
      </p:sp>
      <p:sp>
        <p:nvSpPr>
          <p:cNvPr id="1229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SALT Workshop</a:t>
            </a:r>
            <a:endParaRPr lang="en-US" dirty="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13B838-59B7-446B-9577-F8A851109568}" type="slidenum">
              <a:rPr lang="en-US" smtClean="0"/>
              <a:pPr/>
              <a:t>8</a:t>
            </a:fld>
            <a:endParaRPr lang="en-US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79975" y="4610101"/>
            <a:ext cx="0" cy="8065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MOS, Imaging </a:t>
            </a:r>
            <a:r>
              <a:rPr lang="en-US" sz="3200"/>
              <a:t>SpectroPolarimetry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811" y="1359140"/>
            <a:ext cx="5491915" cy="3048563"/>
          </a:xfrm>
        </p:spPr>
        <p:txBody>
          <a:bodyPr/>
          <a:lstStyle/>
          <a:p>
            <a:r>
              <a:rPr lang="en-US" sz="2400" smtClean="0"/>
              <a:t>MOS spectropolarimetry</a:t>
            </a:r>
          </a:p>
          <a:p>
            <a:pPr lvl="1"/>
            <a:r>
              <a:rPr lang="en-US" smtClean="0"/>
              <a:t>need zeropoint calibration over full FOV</a:t>
            </a:r>
          </a:p>
          <a:p>
            <a:r>
              <a:rPr lang="en-US" sz="2400" smtClean="0"/>
              <a:t>Imaging spectropolarimetry</a:t>
            </a:r>
          </a:p>
          <a:p>
            <a:pPr lvl="1"/>
            <a:r>
              <a:rPr lang="en-US" sz="2000" smtClean="0"/>
              <a:t>dispersed vertically by beamsplitter chromatic splitting</a:t>
            </a:r>
          </a:p>
          <a:p>
            <a:pPr lvl="2"/>
            <a:r>
              <a:rPr lang="en-US" sz="2000" smtClean="0"/>
              <a:t>slitless. Find highly polarized objects</a:t>
            </a:r>
          </a:p>
          <a:p>
            <a:pPr lvl="2"/>
            <a:r>
              <a:rPr lang="en-US" sz="2000" smtClean="0"/>
              <a:t>MOS. very lores spectropolarimetry to photon limit</a:t>
            </a:r>
            <a:endParaRPr lang="en-US" sz="20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4811" y="4696329"/>
            <a:ext cx="5496580" cy="1544105"/>
          </a:xfrm>
        </p:spPr>
        <p:txBody>
          <a:bodyPr/>
          <a:lstStyle/>
          <a:p>
            <a:r>
              <a:rPr lang="en-US" sz="2400" smtClean="0"/>
              <a:t>MOS support, needs</a:t>
            </a:r>
          </a:p>
          <a:p>
            <a:pPr lvl="1"/>
            <a:r>
              <a:rPr lang="en-US" smtClean="0"/>
              <a:t>mask design</a:t>
            </a:r>
          </a:p>
          <a:p>
            <a:pPr lvl="1"/>
            <a:r>
              <a:rPr lang="en-US" smtClean="0"/>
              <a:t>extraction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14, 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SALT Workshop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0DD40-0B9B-4D4E-B3B2-8B06021695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0" r="11192"/>
          <a:stretch/>
        </p:blipFill>
        <p:spPr>
          <a:xfrm>
            <a:off x="6338630" y="1243570"/>
            <a:ext cx="2560320" cy="33521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87232" y="4696330"/>
            <a:ext cx="1036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M30</a:t>
            </a:r>
          </a:p>
          <a:p>
            <a:pPr algn="ctr"/>
            <a:r>
              <a:rPr lang="en-US" smtClean="0"/>
              <a:t>20200822</a:t>
            </a: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13511" y="4481968"/>
            <a:ext cx="1058689" cy="3942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n">
  <a:themeElements>
    <a:clrScheme name="Custom 2">
      <a:dk1>
        <a:srgbClr val="000099"/>
      </a:dk1>
      <a:lt1>
        <a:srgbClr val="EAEAEA"/>
      </a:lt1>
      <a:dk2>
        <a:srgbClr val="FF0000"/>
      </a:dk2>
      <a:lt2>
        <a:srgbClr val="808080"/>
      </a:lt2>
      <a:accent1>
        <a:srgbClr val="00CC99"/>
      </a:accent1>
      <a:accent2>
        <a:srgbClr val="3333CC"/>
      </a:accent2>
      <a:accent3>
        <a:srgbClr val="F3F3F3"/>
      </a:accent3>
      <a:accent4>
        <a:srgbClr val="000082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kh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n 8">
        <a:dk1>
          <a:srgbClr val="000099"/>
        </a:dk1>
        <a:lt1>
          <a:srgbClr val="EAEAEA"/>
        </a:lt1>
        <a:dk2>
          <a:srgbClr val="FF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3F3F3"/>
        </a:accent3>
        <a:accent4>
          <a:srgbClr val="0000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Settings\khn\Application Data\Microsoft\Templates\khn.pot</Template>
  <TotalTime>13325</TotalTime>
  <Words>816</Words>
  <Application>Microsoft Office PowerPoint</Application>
  <PresentationFormat>On-screen Show (4:3)</PresentationFormat>
  <Paragraphs>175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khn</vt:lpstr>
      <vt:lpstr>Worksheet</vt:lpstr>
      <vt:lpstr>Robert Stobie Prime Focus Imaging Spectrograph Linear Spectropolarimetry - Calibration K Nordsieck</vt:lpstr>
      <vt:lpstr>RSS Spectropolarimetry - overview</vt:lpstr>
      <vt:lpstr>Calibration</vt:lpstr>
      <vt:lpstr>Calibration Data</vt:lpstr>
      <vt:lpstr>Applying the Calibration</vt:lpstr>
      <vt:lpstr>Current calibration precision</vt:lpstr>
      <vt:lpstr>Calibration Plans for future</vt:lpstr>
      <vt:lpstr>Questions?  Extra added attractions?</vt:lpstr>
      <vt:lpstr>MOS, Imaging SpectroPolarimetry</vt:lpstr>
      <vt:lpstr>Circular Polarimetry</vt:lpstr>
      <vt:lpstr>UV Polarimetry</vt:lpstr>
    </vt:vector>
  </TitlesOfParts>
  <Company>Space Astronomy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Nordsieck</dc:creator>
  <cp:lastModifiedBy>KENNETH H NORDSIECK</cp:lastModifiedBy>
  <cp:revision>684</cp:revision>
  <cp:lastPrinted>2013-05-23T01:13:27Z</cp:lastPrinted>
  <dcterms:created xsi:type="dcterms:W3CDTF">2001-08-05T20:18:37Z</dcterms:created>
  <dcterms:modified xsi:type="dcterms:W3CDTF">2022-11-14T12:47:13Z</dcterms:modified>
</cp:coreProperties>
</file>